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33586A8-6BCA-404E-9BA2-EF4650113019}" type="doc">
      <dgm:prSet loTypeId="urn:microsoft.com/office/officeart/2005/8/layout/arrow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F05A1F7E-6BE6-41B7-BCD2-DBB1220FDB1A}">
      <dgm:prSet custT="1"/>
      <dgm:spPr/>
      <dgm:t>
        <a:bodyPr/>
        <a:lstStyle/>
        <a:p>
          <a:pPr rtl="0"/>
          <a:r>
            <a:rPr lang="it-IT" sz="2800" u="sng" dirty="0" smtClean="0"/>
            <a:t>L’animale è una macchina chemio dinamica</a:t>
          </a:r>
          <a:endParaRPr lang="it-IT" sz="2800" u="sng" dirty="0"/>
        </a:p>
      </dgm:t>
    </dgm:pt>
    <dgm:pt modelId="{FB5AB8BA-1BC5-4AB6-AB90-12E0C940C270}" type="parTrans" cxnId="{56A602E2-0CA5-4833-9E51-609A8B9806D6}">
      <dgm:prSet/>
      <dgm:spPr/>
      <dgm:t>
        <a:bodyPr/>
        <a:lstStyle/>
        <a:p>
          <a:endParaRPr lang="it-IT"/>
        </a:p>
      </dgm:t>
    </dgm:pt>
    <dgm:pt modelId="{D627D5D3-92AA-4C65-BC24-8D2437570BDF}" type="sibTrans" cxnId="{56A602E2-0CA5-4833-9E51-609A8B9806D6}">
      <dgm:prSet/>
      <dgm:spPr/>
      <dgm:t>
        <a:bodyPr/>
        <a:lstStyle/>
        <a:p>
          <a:endParaRPr lang="it-IT"/>
        </a:p>
      </dgm:t>
    </dgm:pt>
    <dgm:pt modelId="{7F52FAED-78E5-41FF-9C69-1BBB968F5997}">
      <dgm:prSet custT="1"/>
      <dgm:spPr/>
      <dgm:t>
        <a:bodyPr/>
        <a:lstStyle/>
        <a:p>
          <a:pPr rtl="0"/>
          <a:r>
            <a:rPr lang="it-IT" sz="2400" b="1" u="sng" dirty="0" smtClean="0"/>
            <a:t>L’energia chimica degli alimenti è la sola forma d’energia utilizzabile dagli animali per le loro esigenze e produzioni.</a:t>
          </a:r>
          <a:endParaRPr lang="it-IT" sz="2400" dirty="0"/>
        </a:p>
      </dgm:t>
    </dgm:pt>
    <dgm:pt modelId="{8E437E7D-C5F1-4FC3-8AA2-993B06A92785}" type="parTrans" cxnId="{11D1072B-6672-4AB9-A1C2-15DCC6FAD2AC}">
      <dgm:prSet/>
      <dgm:spPr/>
      <dgm:t>
        <a:bodyPr/>
        <a:lstStyle/>
        <a:p>
          <a:endParaRPr lang="it-IT"/>
        </a:p>
      </dgm:t>
    </dgm:pt>
    <dgm:pt modelId="{FC12F710-1C49-4471-AF3F-F0C99F153963}" type="sibTrans" cxnId="{11D1072B-6672-4AB9-A1C2-15DCC6FAD2AC}">
      <dgm:prSet/>
      <dgm:spPr/>
      <dgm:t>
        <a:bodyPr/>
        <a:lstStyle/>
        <a:p>
          <a:endParaRPr lang="it-IT"/>
        </a:p>
      </dgm:t>
    </dgm:pt>
    <dgm:pt modelId="{E610E314-D401-442F-9AE2-F58BD78FE9C7}" type="pres">
      <dgm:prSet presAssocID="{733586A8-6BCA-404E-9BA2-EF4650113019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F6482FD8-0F6B-4225-BE4A-84485362594E}" type="pres">
      <dgm:prSet presAssocID="{F05A1F7E-6BE6-41B7-BCD2-DBB1220FDB1A}" presName="arrow" presStyleLbl="node1" presStyleIdx="0" presStyleCnt="2" custScaleX="1163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990C30A-E235-484E-B87D-620240A2CB3D}" type="pres">
      <dgm:prSet presAssocID="{7F52FAED-78E5-41FF-9C69-1BBB968F5997}" presName="arrow" presStyleLbl="node1" presStyleIdx="1" presStyleCnt="2" custScaleX="116349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56A602E2-0CA5-4833-9E51-609A8B9806D6}" srcId="{733586A8-6BCA-404E-9BA2-EF4650113019}" destId="{F05A1F7E-6BE6-41B7-BCD2-DBB1220FDB1A}" srcOrd="0" destOrd="0" parTransId="{FB5AB8BA-1BC5-4AB6-AB90-12E0C940C270}" sibTransId="{D627D5D3-92AA-4C65-BC24-8D2437570BDF}"/>
    <dgm:cxn modelId="{39F7A5F6-9293-4D34-8A94-F956F13A1496}" type="presOf" srcId="{F05A1F7E-6BE6-41B7-BCD2-DBB1220FDB1A}" destId="{F6482FD8-0F6B-4225-BE4A-84485362594E}" srcOrd="0" destOrd="0" presId="urn:microsoft.com/office/officeart/2005/8/layout/arrow5"/>
    <dgm:cxn modelId="{777B6326-E9DC-403A-9C6F-905BCEB120B9}" type="presOf" srcId="{733586A8-6BCA-404E-9BA2-EF4650113019}" destId="{E610E314-D401-442F-9AE2-F58BD78FE9C7}" srcOrd="0" destOrd="0" presId="urn:microsoft.com/office/officeart/2005/8/layout/arrow5"/>
    <dgm:cxn modelId="{11D1072B-6672-4AB9-A1C2-15DCC6FAD2AC}" srcId="{733586A8-6BCA-404E-9BA2-EF4650113019}" destId="{7F52FAED-78E5-41FF-9C69-1BBB968F5997}" srcOrd="1" destOrd="0" parTransId="{8E437E7D-C5F1-4FC3-8AA2-993B06A92785}" sibTransId="{FC12F710-1C49-4471-AF3F-F0C99F153963}"/>
    <dgm:cxn modelId="{5A3B7743-77EB-4CAE-B5A9-B5952E0F0FA4}" type="presOf" srcId="{7F52FAED-78E5-41FF-9C69-1BBB968F5997}" destId="{9990C30A-E235-484E-B87D-620240A2CB3D}" srcOrd="0" destOrd="0" presId="urn:microsoft.com/office/officeart/2005/8/layout/arrow5"/>
    <dgm:cxn modelId="{D6893B04-D54D-4C7D-8B8B-525A4076F35A}" type="presParOf" srcId="{E610E314-D401-442F-9AE2-F58BD78FE9C7}" destId="{F6482FD8-0F6B-4225-BE4A-84485362594E}" srcOrd="0" destOrd="0" presId="urn:microsoft.com/office/officeart/2005/8/layout/arrow5"/>
    <dgm:cxn modelId="{28A779AF-828C-4F48-8A53-37C1D9E8F610}" type="presParOf" srcId="{E610E314-D401-442F-9AE2-F58BD78FE9C7}" destId="{9990C30A-E235-484E-B87D-620240A2CB3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9213DE2-C2AF-4803-82BB-7AC7A913374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243E8394-2D2F-43DD-B12B-F6A28EB8B705}">
      <dgm:prSet/>
      <dgm:spPr/>
      <dgm:t>
        <a:bodyPr/>
        <a:lstStyle/>
        <a:p>
          <a:pPr algn="ctr" rtl="0"/>
          <a:r>
            <a:rPr lang="it-IT" dirty="0" smtClean="0"/>
            <a:t>La trasformazione di questa energia chimica dell’alimento in altre forme utilizzabili non può mai avvenire integralmente, ma solo con la degradazione in calore di una parte rilevante dell’energia totale.</a:t>
          </a:r>
          <a:endParaRPr lang="it-IT" dirty="0"/>
        </a:p>
      </dgm:t>
    </dgm:pt>
    <dgm:pt modelId="{AD4CAF84-9330-492A-8A1A-A80D907B3F9A}" type="parTrans" cxnId="{4C85D9E4-3933-4F02-B8F3-49E7A7D1C6D1}">
      <dgm:prSet/>
      <dgm:spPr/>
      <dgm:t>
        <a:bodyPr/>
        <a:lstStyle/>
        <a:p>
          <a:endParaRPr lang="it-IT"/>
        </a:p>
      </dgm:t>
    </dgm:pt>
    <dgm:pt modelId="{9AB23C83-8851-408D-8BD8-1E33A501D021}" type="sibTrans" cxnId="{4C85D9E4-3933-4F02-B8F3-49E7A7D1C6D1}">
      <dgm:prSet/>
      <dgm:spPr/>
      <dgm:t>
        <a:bodyPr/>
        <a:lstStyle/>
        <a:p>
          <a:endParaRPr lang="it-IT"/>
        </a:p>
      </dgm:t>
    </dgm:pt>
    <dgm:pt modelId="{0068A9CE-2FDB-458A-8F34-32F15723A37B}">
      <dgm:prSet/>
      <dgm:spPr/>
      <dgm:t>
        <a:bodyPr/>
        <a:lstStyle/>
        <a:p>
          <a:pPr algn="ctr" rtl="0"/>
          <a:r>
            <a:rPr lang="it-IT" dirty="0" smtClean="0"/>
            <a:t>L’energia propria di un alimento viene quantizzata in Kcal.</a:t>
          </a:r>
          <a:endParaRPr lang="it-IT" dirty="0"/>
        </a:p>
      </dgm:t>
    </dgm:pt>
    <dgm:pt modelId="{00B8BF60-D3E2-465E-B217-58FAF4F19E5B}" type="parTrans" cxnId="{03981A19-C3B3-4B96-A812-D30296A8C8CD}">
      <dgm:prSet/>
      <dgm:spPr/>
      <dgm:t>
        <a:bodyPr/>
        <a:lstStyle/>
        <a:p>
          <a:endParaRPr lang="it-IT"/>
        </a:p>
      </dgm:t>
    </dgm:pt>
    <dgm:pt modelId="{A6D3DF0A-6730-4C1C-84AB-AA711A12F372}" type="sibTrans" cxnId="{03981A19-C3B3-4B96-A812-D30296A8C8CD}">
      <dgm:prSet/>
      <dgm:spPr/>
      <dgm:t>
        <a:bodyPr/>
        <a:lstStyle/>
        <a:p>
          <a:endParaRPr lang="it-IT"/>
        </a:p>
      </dgm:t>
    </dgm:pt>
    <dgm:pt modelId="{9FCCA8D3-6747-4E94-93C5-20298CC39EA1}" type="pres">
      <dgm:prSet presAssocID="{79213DE2-C2AF-4803-82BB-7AC7A913374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E2C1CA15-0AAA-4A5A-810D-4130AA7499F2}" type="pres">
      <dgm:prSet presAssocID="{243E8394-2D2F-43DD-B12B-F6A28EB8B705}" presName="parentText" presStyleLbl="node1" presStyleIdx="0" presStyleCnt="2" custLinFactY="-74640" custLinFactNeighborX="126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E0B2F060-74A7-4B53-8E7F-9578D45FF093}" type="pres">
      <dgm:prSet presAssocID="{9AB23C83-8851-408D-8BD8-1E33A501D021}" presName="spacer" presStyleCnt="0"/>
      <dgm:spPr/>
    </dgm:pt>
    <dgm:pt modelId="{824631F2-B8F3-43BB-BD14-5B254719169E}" type="pres">
      <dgm:prSet presAssocID="{0068A9CE-2FDB-458A-8F34-32F15723A37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6A88C375-A304-4755-AFD5-9E14E75F1857}" type="presOf" srcId="{0068A9CE-2FDB-458A-8F34-32F15723A37B}" destId="{824631F2-B8F3-43BB-BD14-5B254719169E}" srcOrd="0" destOrd="0" presId="urn:microsoft.com/office/officeart/2005/8/layout/vList2"/>
    <dgm:cxn modelId="{D1F16A45-8D44-4871-B70A-EC30C32BD88D}" type="presOf" srcId="{79213DE2-C2AF-4803-82BB-7AC7A913374B}" destId="{9FCCA8D3-6747-4E94-93C5-20298CC39EA1}" srcOrd="0" destOrd="0" presId="urn:microsoft.com/office/officeart/2005/8/layout/vList2"/>
    <dgm:cxn modelId="{03981A19-C3B3-4B96-A812-D30296A8C8CD}" srcId="{79213DE2-C2AF-4803-82BB-7AC7A913374B}" destId="{0068A9CE-2FDB-458A-8F34-32F15723A37B}" srcOrd="1" destOrd="0" parTransId="{00B8BF60-D3E2-465E-B217-58FAF4F19E5B}" sibTransId="{A6D3DF0A-6730-4C1C-84AB-AA711A12F372}"/>
    <dgm:cxn modelId="{4C85D9E4-3933-4F02-B8F3-49E7A7D1C6D1}" srcId="{79213DE2-C2AF-4803-82BB-7AC7A913374B}" destId="{243E8394-2D2F-43DD-B12B-F6A28EB8B705}" srcOrd="0" destOrd="0" parTransId="{AD4CAF84-9330-492A-8A1A-A80D907B3F9A}" sibTransId="{9AB23C83-8851-408D-8BD8-1E33A501D021}"/>
    <dgm:cxn modelId="{DA58C7AD-53F3-48E4-A74B-379250FE2753}" type="presOf" srcId="{243E8394-2D2F-43DD-B12B-F6A28EB8B705}" destId="{E2C1CA15-0AAA-4A5A-810D-4130AA7499F2}" srcOrd="0" destOrd="0" presId="urn:microsoft.com/office/officeart/2005/8/layout/vList2"/>
    <dgm:cxn modelId="{D8EF9969-2842-4026-8E74-162FF8D56ACD}" type="presParOf" srcId="{9FCCA8D3-6747-4E94-93C5-20298CC39EA1}" destId="{E2C1CA15-0AAA-4A5A-810D-4130AA7499F2}" srcOrd="0" destOrd="0" presId="urn:microsoft.com/office/officeart/2005/8/layout/vList2"/>
    <dgm:cxn modelId="{A3570DBD-BC0B-400F-A98A-FF30DD3214CA}" type="presParOf" srcId="{9FCCA8D3-6747-4E94-93C5-20298CC39EA1}" destId="{E0B2F060-74A7-4B53-8E7F-9578D45FF093}" srcOrd="1" destOrd="0" presId="urn:microsoft.com/office/officeart/2005/8/layout/vList2"/>
    <dgm:cxn modelId="{905DE083-D09F-485F-952A-F25F3AA99B74}" type="presParOf" srcId="{9FCCA8D3-6747-4E94-93C5-20298CC39EA1}" destId="{824631F2-B8F3-43BB-BD14-5B254719169E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3912045-08AA-48BC-91AA-5C503540028F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7E17B8FB-6A9A-4EFA-9468-167C1412A1B3}">
      <dgm:prSet phldrT="[Testo]"/>
      <dgm:spPr/>
      <dgm:t>
        <a:bodyPr/>
        <a:lstStyle/>
        <a:p>
          <a:r>
            <a:rPr lang="it-IT"/>
            <a:t>E L</a:t>
          </a:r>
        </a:p>
      </dgm:t>
    </dgm:pt>
    <dgm:pt modelId="{0320E547-D1B2-4115-9C6B-FBA5A7392B6B}" type="parTrans" cxnId="{12576195-947E-4C9A-81D8-D6CBBD4A9001}">
      <dgm:prSet/>
      <dgm:spPr/>
      <dgm:t>
        <a:bodyPr/>
        <a:lstStyle/>
        <a:p>
          <a:endParaRPr lang="it-IT"/>
        </a:p>
      </dgm:t>
    </dgm:pt>
    <dgm:pt modelId="{2EB1A433-6251-48A1-B554-113D9172940D}" type="sibTrans" cxnId="{12576195-947E-4C9A-81D8-D6CBBD4A9001}">
      <dgm:prSet/>
      <dgm:spPr/>
      <dgm:t>
        <a:bodyPr/>
        <a:lstStyle/>
        <a:p>
          <a:endParaRPr lang="it-IT"/>
        </a:p>
      </dgm:t>
    </dgm:pt>
    <dgm:pt modelId="{027F961D-5B5F-4959-9F12-D50C04A4A9BB}">
      <dgm:prSet phldrT="[Testo]"/>
      <dgm:spPr/>
      <dgm:t>
        <a:bodyPr/>
        <a:lstStyle/>
        <a:p>
          <a:r>
            <a:rPr lang="it-IT"/>
            <a:t>- perdite del 33% per quota alimentare non digerita e prodotti metabolici quali enzimi, batteri, muco ecc.</a:t>
          </a:r>
        </a:p>
      </dgm:t>
    </dgm:pt>
    <dgm:pt modelId="{45BDB312-5CB6-4759-831C-3C748CCBE21E}" type="parTrans" cxnId="{FFE03FC9-7DE2-4D93-BC98-A626E1054E64}">
      <dgm:prSet/>
      <dgm:spPr/>
      <dgm:t>
        <a:bodyPr/>
        <a:lstStyle/>
        <a:p>
          <a:endParaRPr lang="it-IT"/>
        </a:p>
      </dgm:t>
    </dgm:pt>
    <dgm:pt modelId="{B31CF13C-0D83-451A-81C6-F9DCB9E50DCB}" type="sibTrans" cxnId="{FFE03FC9-7DE2-4D93-BC98-A626E1054E64}">
      <dgm:prSet/>
      <dgm:spPr/>
      <dgm:t>
        <a:bodyPr/>
        <a:lstStyle/>
        <a:p>
          <a:endParaRPr lang="it-IT"/>
        </a:p>
      </dgm:t>
    </dgm:pt>
    <dgm:pt modelId="{E4D29BBC-070C-4F5D-8E1D-F744BD2BEC74}">
      <dgm:prSet phldrT="[Testo]"/>
      <dgm:spPr/>
      <dgm:t>
        <a:bodyPr/>
        <a:lstStyle/>
        <a:p>
          <a:r>
            <a:rPr lang="it-IT"/>
            <a:t>E D</a:t>
          </a:r>
        </a:p>
      </dgm:t>
    </dgm:pt>
    <dgm:pt modelId="{DD4667C0-1F5D-4742-B0AC-3F9BFF68D00E}" type="parTrans" cxnId="{A6C7E931-6A10-4B5C-B26A-AE55ED7A2AEB}">
      <dgm:prSet/>
      <dgm:spPr/>
      <dgm:t>
        <a:bodyPr/>
        <a:lstStyle/>
        <a:p>
          <a:endParaRPr lang="it-IT"/>
        </a:p>
      </dgm:t>
    </dgm:pt>
    <dgm:pt modelId="{185A37AA-97CC-4B6B-8C97-50AD42FC39BD}" type="sibTrans" cxnId="{A6C7E931-6A10-4B5C-B26A-AE55ED7A2AEB}">
      <dgm:prSet/>
      <dgm:spPr/>
      <dgm:t>
        <a:bodyPr/>
        <a:lstStyle/>
        <a:p>
          <a:endParaRPr lang="it-IT"/>
        </a:p>
      </dgm:t>
    </dgm:pt>
    <dgm:pt modelId="{D93229B2-9362-491F-BEB5-498637075DE5}">
      <dgm:prSet phldrT="[Testo]"/>
      <dgm:spPr/>
      <dgm:t>
        <a:bodyPr/>
        <a:lstStyle/>
        <a:p>
          <a:r>
            <a:rPr lang="it-IT"/>
            <a:t>- 21%  per utilizzazione degli alimenti attraverso fermentazione, digestione, assimilazione e perdite per extracalore</a:t>
          </a:r>
        </a:p>
      </dgm:t>
    </dgm:pt>
    <dgm:pt modelId="{AB865D8D-EC58-4FA9-B7D1-FEAB1234F246}" type="parTrans" cxnId="{E741712F-3144-42CD-B19E-3C86FF0A96C5}">
      <dgm:prSet/>
      <dgm:spPr/>
      <dgm:t>
        <a:bodyPr/>
        <a:lstStyle/>
        <a:p>
          <a:endParaRPr lang="it-IT"/>
        </a:p>
      </dgm:t>
    </dgm:pt>
    <dgm:pt modelId="{DB08FAAC-378E-4178-B621-3348E5753F55}" type="sibTrans" cxnId="{E741712F-3144-42CD-B19E-3C86FF0A96C5}">
      <dgm:prSet/>
      <dgm:spPr/>
      <dgm:t>
        <a:bodyPr/>
        <a:lstStyle/>
        <a:p>
          <a:endParaRPr lang="it-IT"/>
        </a:p>
      </dgm:t>
    </dgm:pt>
    <dgm:pt modelId="{051EE206-4080-486D-BC0E-1B10D43E290D}">
      <dgm:prSet phldrT="[Testo]"/>
      <dgm:spPr/>
      <dgm:t>
        <a:bodyPr/>
        <a:lstStyle/>
        <a:p>
          <a:r>
            <a:rPr lang="it-IT"/>
            <a:t>Utilizzazione come Em di mantenimento e come ENp di produzione</a:t>
          </a:r>
        </a:p>
      </dgm:t>
    </dgm:pt>
    <dgm:pt modelId="{3EF57FD1-960E-491E-91F5-E79DFE2AF0DB}" type="parTrans" cxnId="{C6E117D8-5119-467F-9519-CD6584FC73E6}">
      <dgm:prSet/>
      <dgm:spPr/>
      <dgm:t>
        <a:bodyPr/>
        <a:lstStyle/>
        <a:p>
          <a:endParaRPr lang="it-IT"/>
        </a:p>
      </dgm:t>
    </dgm:pt>
    <dgm:pt modelId="{4715CE42-C964-4C1E-87B9-1806D994A34E}" type="sibTrans" cxnId="{C6E117D8-5119-467F-9519-CD6584FC73E6}">
      <dgm:prSet/>
      <dgm:spPr/>
      <dgm:t>
        <a:bodyPr/>
        <a:lstStyle/>
        <a:p>
          <a:endParaRPr lang="it-IT"/>
        </a:p>
      </dgm:t>
    </dgm:pt>
    <dgm:pt modelId="{DFCAC6E9-A8F9-464B-A71B-93151E25EA2E}">
      <dgm:prSet phldrT="[Testo]"/>
      <dgm:spPr/>
      <dgm:t>
        <a:bodyPr/>
        <a:lstStyle/>
        <a:p>
          <a:r>
            <a:rPr lang="it-IT"/>
            <a:t>EM</a:t>
          </a:r>
        </a:p>
      </dgm:t>
    </dgm:pt>
    <dgm:pt modelId="{7CC0AC6A-BBDA-4370-B983-3DE15755C129}" type="parTrans" cxnId="{E8EDBD4E-8BAE-4A1C-B118-2B1A54C83105}">
      <dgm:prSet/>
      <dgm:spPr/>
      <dgm:t>
        <a:bodyPr/>
        <a:lstStyle/>
        <a:p>
          <a:endParaRPr lang="it-IT"/>
        </a:p>
      </dgm:t>
    </dgm:pt>
    <dgm:pt modelId="{1E0DFE38-CC1D-47DB-A86A-B5AFDE21B845}" type="sibTrans" cxnId="{E8EDBD4E-8BAE-4A1C-B118-2B1A54C83105}">
      <dgm:prSet/>
      <dgm:spPr/>
      <dgm:t>
        <a:bodyPr/>
        <a:lstStyle/>
        <a:p>
          <a:endParaRPr lang="it-IT"/>
        </a:p>
      </dgm:t>
    </dgm:pt>
    <dgm:pt modelId="{9F8D5DAC-5CE2-4AFE-86E3-4B7EE3D3284A}">
      <dgm:prSet phldrT="[Testo]"/>
      <dgm:spPr/>
      <dgm:t>
        <a:bodyPr/>
        <a:lstStyle/>
        <a:p>
          <a:r>
            <a:rPr lang="it-IT"/>
            <a:t>EN</a:t>
          </a:r>
        </a:p>
      </dgm:t>
    </dgm:pt>
    <dgm:pt modelId="{22AEECEE-1A00-4A7B-9A17-34C4FCAA1683}" type="sibTrans" cxnId="{7B08DD4D-BA9C-42EC-A4BC-D37CCBDF939D}">
      <dgm:prSet/>
      <dgm:spPr/>
      <dgm:t>
        <a:bodyPr/>
        <a:lstStyle/>
        <a:p>
          <a:endParaRPr lang="it-IT"/>
        </a:p>
      </dgm:t>
    </dgm:pt>
    <dgm:pt modelId="{E0B8E413-6C74-40B4-B186-47AD489439CD}" type="parTrans" cxnId="{7B08DD4D-BA9C-42EC-A4BC-D37CCBDF939D}">
      <dgm:prSet/>
      <dgm:spPr/>
      <dgm:t>
        <a:bodyPr/>
        <a:lstStyle/>
        <a:p>
          <a:endParaRPr lang="it-IT"/>
        </a:p>
      </dgm:t>
    </dgm:pt>
    <dgm:pt modelId="{0CBE77DE-DC83-4438-9270-84ABF2427558}">
      <dgm:prSet/>
      <dgm:spPr/>
      <dgm:t>
        <a:bodyPr/>
        <a:lstStyle/>
        <a:p>
          <a:r>
            <a:rPr lang="it-IT"/>
            <a:t>- 11% per urina e gas di fermentazione gastrointestinale</a:t>
          </a:r>
        </a:p>
      </dgm:t>
    </dgm:pt>
    <dgm:pt modelId="{385026DA-0942-466A-9D4C-7B979B12A1ED}" type="parTrans" cxnId="{0455E32E-3D56-4A3C-9969-FA53F5C42F2F}">
      <dgm:prSet/>
      <dgm:spPr/>
      <dgm:t>
        <a:bodyPr/>
        <a:lstStyle/>
        <a:p>
          <a:endParaRPr lang="it-IT"/>
        </a:p>
      </dgm:t>
    </dgm:pt>
    <dgm:pt modelId="{CD784E3E-CDE2-4B1A-83BC-D55DABF719D0}" type="sibTrans" cxnId="{0455E32E-3D56-4A3C-9969-FA53F5C42F2F}">
      <dgm:prSet/>
      <dgm:spPr/>
      <dgm:t>
        <a:bodyPr/>
        <a:lstStyle/>
        <a:p>
          <a:endParaRPr lang="it-IT"/>
        </a:p>
      </dgm:t>
    </dgm:pt>
    <dgm:pt modelId="{347979E2-4A02-4C8E-8769-BEED52381598}" type="pres">
      <dgm:prSet presAssocID="{D3912045-08AA-48BC-91AA-5C503540028F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35A66BF0-EA79-4705-A95F-6914763FC5E6}" type="pres">
      <dgm:prSet presAssocID="{7E17B8FB-6A9A-4EFA-9468-167C1412A1B3}" presName="composite" presStyleCnt="0"/>
      <dgm:spPr/>
    </dgm:pt>
    <dgm:pt modelId="{19E04C74-6E44-48F5-865C-FE3EB356FFDF}" type="pres">
      <dgm:prSet presAssocID="{7E17B8FB-6A9A-4EFA-9468-167C1412A1B3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9E11009C-C8B7-4013-AE9C-C427EEC20C5B}" type="pres">
      <dgm:prSet presAssocID="{7E17B8FB-6A9A-4EFA-9468-167C1412A1B3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9A91B41-9627-41CA-8D97-803956CCAFC8}" type="pres">
      <dgm:prSet presAssocID="{2EB1A433-6251-48A1-B554-113D9172940D}" presName="sp" presStyleCnt="0"/>
      <dgm:spPr/>
    </dgm:pt>
    <dgm:pt modelId="{C52A2498-CCB5-4253-A784-1A526A179D52}" type="pres">
      <dgm:prSet presAssocID="{E4D29BBC-070C-4F5D-8E1D-F744BD2BEC74}" presName="composite" presStyleCnt="0"/>
      <dgm:spPr/>
    </dgm:pt>
    <dgm:pt modelId="{36DF6EE1-9BAE-45F5-A809-F4ACAC998BC4}" type="pres">
      <dgm:prSet presAssocID="{E4D29BBC-070C-4F5D-8E1D-F744BD2BEC74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6ECB131B-FC36-4308-B6B1-749F68F7D30E}" type="pres">
      <dgm:prSet presAssocID="{E4D29BBC-070C-4F5D-8E1D-F744BD2BEC74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8E91A0F2-3587-450F-8103-A549151648E5}" type="pres">
      <dgm:prSet presAssocID="{185A37AA-97CC-4B6B-8C97-50AD42FC39BD}" presName="sp" presStyleCnt="0"/>
      <dgm:spPr/>
    </dgm:pt>
    <dgm:pt modelId="{98597DFB-CF7D-492A-9CC0-0345E757E3DF}" type="pres">
      <dgm:prSet presAssocID="{DFCAC6E9-A8F9-464B-A71B-93151E25EA2E}" presName="composite" presStyleCnt="0"/>
      <dgm:spPr/>
    </dgm:pt>
    <dgm:pt modelId="{30BE66C5-DB13-410B-A64C-C0003B264C04}" type="pres">
      <dgm:prSet presAssocID="{DFCAC6E9-A8F9-464B-A71B-93151E25EA2E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A3DA285-6B43-494C-987E-11721956DD2A}" type="pres">
      <dgm:prSet presAssocID="{DFCAC6E9-A8F9-464B-A71B-93151E25EA2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4C7F8C9E-22B9-43DE-8E70-24E655E3FBF3}" type="pres">
      <dgm:prSet presAssocID="{1E0DFE38-CC1D-47DB-A86A-B5AFDE21B845}" presName="sp" presStyleCnt="0"/>
      <dgm:spPr/>
    </dgm:pt>
    <dgm:pt modelId="{81E7B3F5-2B78-40C7-A0FC-D89590004C7C}" type="pres">
      <dgm:prSet presAssocID="{9F8D5DAC-5CE2-4AFE-86E3-4B7EE3D3284A}" presName="composite" presStyleCnt="0"/>
      <dgm:spPr/>
    </dgm:pt>
    <dgm:pt modelId="{606F613D-53FE-4F50-8EE4-C9DCE2B72936}" type="pres">
      <dgm:prSet presAssocID="{9F8D5DAC-5CE2-4AFE-86E3-4B7EE3D3284A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F3D079E8-CF00-4847-9A35-7E8E3233E4D0}" type="pres">
      <dgm:prSet presAssocID="{9F8D5DAC-5CE2-4AFE-86E3-4B7EE3D3284A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C6E117D8-5119-467F-9519-CD6584FC73E6}" srcId="{9F8D5DAC-5CE2-4AFE-86E3-4B7EE3D3284A}" destId="{051EE206-4080-486D-BC0E-1B10D43E290D}" srcOrd="0" destOrd="0" parTransId="{3EF57FD1-960E-491E-91F5-E79DFE2AF0DB}" sibTransId="{4715CE42-C964-4C1E-87B9-1806D994A34E}"/>
    <dgm:cxn modelId="{2877FDDF-33F4-4D84-9957-7615CFF6F453}" type="presOf" srcId="{9F8D5DAC-5CE2-4AFE-86E3-4B7EE3D3284A}" destId="{606F613D-53FE-4F50-8EE4-C9DCE2B72936}" srcOrd="0" destOrd="0" presId="urn:microsoft.com/office/officeart/2005/8/layout/chevron2"/>
    <dgm:cxn modelId="{FFE03FC9-7DE2-4D93-BC98-A626E1054E64}" srcId="{7E17B8FB-6A9A-4EFA-9468-167C1412A1B3}" destId="{027F961D-5B5F-4959-9F12-D50C04A4A9BB}" srcOrd="0" destOrd="0" parTransId="{45BDB312-5CB6-4759-831C-3C748CCBE21E}" sibTransId="{B31CF13C-0D83-451A-81C6-F9DCB9E50DCB}"/>
    <dgm:cxn modelId="{3B3AA3EC-37F3-4C74-BEBD-29B190539291}" type="presOf" srcId="{DFCAC6E9-A8F9-464B-A71B-93151E25EA2E}" destId="{30BE66C5-DB13-410B-A64C-C0003B264C04}" srcOrd="0" destOrd="0" presId="urn:microsoft.com/office/officeart/2005/8/layout/chevron2"/>
    <dgm:cxn modelId="{71E0E635-923C-416F-9C22-D832C8DF1303}" type="presOf" srcId="{D93229B2-9362-491F-BEB5-498637075DE5}" destId="{FA3DA285-6B43-494C-987E-11721956DD2A}" srcOrd="0" destOrd="0" presId="urn:microsoft.com/office/officeart/2005/8/layout/chevron2"/>
    <dgm:cxn modelId="{7B08DD4D-BA9C-42EC-A4BC-D37CCBDF939D}" srcId="{D3912045-08AA-48BC-91AA-5C503540028F}" destId="{9F8D5DAC-5CE2-4AFE-86E3-4B7EE3D3284A}" srcOrd="3" destOrd="0" parTransId="{E0B8E413-6C74-40B4-B186-47AD489439CD}" sibTransId="{22AEECEE-1A00-4A7B-9A17-34C4FCAA1683}"/>
    <dgm:cxn modelId="{53148189-0A3B-4B86-B32F-B1A5F8564962}" type="presOf" srcId="{051EE206-4080-486D-BC0E-1B10D43E290D}" destId="{F3D079E8-CF00-4847-9A35-7E8E3233E4D0}" srcOrd="0" destOrd="0" presId="urn:microsoft.com/office/officeart/2005/8/layout/chevron2"/>
    <dgm:cxn modelId="{FE9B5009-8737-4AD3-9D23-AB54CBEE008E}" type="presOf" srcId="{0CBE77DE-DC83-4438-9270-84ABF2427558}" destId="{6ECB131B-FC36-4308-B6B1-749F68F7D30E}" srcOrd="0" destOrd="0" presId="urn:microsoft.com/office/officeart/2005/8/layout/chevron2"/>
    <dgm:cxn modelId="{F223FAD9-580E-4845-98FB-5EC5454DA795}" type="presOf" srcId="{027F961D-5B5F-4959-9F12-D50C04A4A9BB}" destId="{9E11009C-C8B7-4013-AE9C-C427EEC20C5B}" srcOrd="0" destOrd="0" presId="urn:microsoft.com/office/officeart/2005/8/layout/chevron2"/>
    <dgm:cxn modelId="{0455E32E-3D56-4A3C-9969-FA53F5C42F2F}" srcId="{E4D29BBC-070C-4F5D-8E1D-F744BD2BEC74}" destId="{0CBE77DE-DC83-4438-9270-84ABF2427558}" srcOrd="0" destOrd="0" parTransId="{385026DA-0942-466A-9D4C-7B979B12A1ED}" sibTransId="{CD784E3E-CDE2-4B1A-83BC-D55DABF719D0}"/>
    <dgm:cxn modelId="{12576195-947E-4C9A-81D8-D6CBBD4A9001}" srcId="{D3912045-08AA-48BC-91AA-5C503540028F}" destId="{7E17B8FB-6A9A-4EFA-9468-167C1412A1B3}" srcOrd="0" destOrd="0" parTransId="{0320E547-D1B2-4115-9C6B-FBA5A7392B6B}" sibTransId="{2EB1A433-6251-48A1-B554-113D9172940D}"/>
    <dgm:cxn modelId="{BA1E9060-2352-4A22-9F9B-A29CE2E37370}" type="presOf" srcId="{E4D29BBC-070C-4F5D-8E1D-F744BD2BEC74}" destId="{36DF6EE1-9BAE-45F5-A809-F4ACAC998BC4}" srcOrd="0" destOrd="0" presId="urn:microsoft.com/office/officeart/2005/8/layout/chevron2"/>
    <dgm:cxn modelId="{B30C7310-E175-46CC-B440-8A26BD2AA104}" type="presOf" srcId="{D3912045-08AA-48BC-91AA-5C503540028F}" destId="{347979E2-4A02-4C8E-8769-BEED52381598}" srcOrd="0" destOrd="0" presId="urn:microsoft.com/office/officeart/2005/8/layout/chevron2"/>
    <dgm:cxn modelId="{E8EDBD4E-8BAE-4A1C-B118-2B1A54C83105}" srcId="{D3912045-08AA-48BC-91AA-5C503540028F}" destId="{DFCAC6E9-A8F9-464B-A71B-93151E25EA2E}" srcOrd="2" destOrd="0" parTransId="{7CC0AC6A-BBDA-4370-B983-3DE15755C129}" sibTransId="{1E0DFE38-CC1D-47DB-A86A-B5AFDE21B845}"/>
    <dgm:cxn modelId="{E741712F-3144-42CD-B19E-3C86FF0A96C5}" srcId="{DFCAC6E9-A8F9-464B-A71B-93151E25EA2E}" destId="{D93229B2-9362-491F-BEB5-498637075DE5}" srcOrd="0" destOrd="0" parTransId="{AB865D8D-EC58-4FA9-B7D1-FEAB1234F246}" sibTransId="{DB08FAAC-378E-4178-B621-3348E5753F55}"/>
    <dgm:cxn modelId="{BB0F0C7C-397E-4297-A9CC-0DCEFCCC502C}" type="presOf" srcId="{7E17B8FB-6A9A-4EFA-9468-167C1412A1B3}" destId="{19E04C74-6E44-48F5-865C-FE3EB356FFDF}" srcOrd="0" destOrd="0" presId="urn:microsoft.com/office/officeart/2005/8/layout/chevron2"/>
    <dgm:cxn modelId="{A6C7E931-6A10-4B5C-B26A-AE55ED7A2AEB}" srcId="{D3912045-08AA-48BC-91AA-5C503540028F}" destId="{E4D29BBC-070C-4F5D-8E1D-F744BD2BEC74}" srcOrd="1" destOrd="0" parTransId="{DD4667C0-1F5D-4742-B0AC-3F9BFF68D00E}" sibTransId="{185A37AA-97CC-4B6B-8C97-50AD42FC39BD}"/>
    <dgm:cxn modelId="{AD43AB56-3FD8-4718-91ED-39E457301F0B}" type="presParOf" srcId="{347979E2-4A02-4C8E-8769-BEED52381598}" destId="{35A66BF0-EA79-4705-A95F-6914763FC5E6}" srcOrd="0" destOrd="0" presId="urn:microsoft.com/office/officeart/2005/8/layout/chevron2"/>
    <dgm:cxn modelId="{4E1E36CA-9C7C-4739-A0C0-425A0A3E70A2}" type="presParOf" srcId="{35A66BF0-EA79-4705-A95F-6914763FC5E6}" destId="{19E04C74-6E44-48F5-865C-FE3EB356FFDF}" srcOrd="0" destOrd="0" presId="urn:microsoft.com/office/officeart/2005/8/layout/chevron2"/>
    <dgm:cxn modelId="{6D1D151E-6875-4F5C-A140-24004EF6CDD9}" type="presParOf" srcId="{35A66BF0-EA79-4705-A95F-6914763FC5E6}" destId="{9E11009C-C8B7-4013-AE9C-C427EEC20C5B}" srcOrd="1" destOrd="0" presId="urn:microsoft.com/office/officeart/2005/8/layout/chevron2"/>
    <dgm:cxn modelId="{6A8662D7-B306-4FC1-A5D4-741500DE43BC}" type="presParOf" srcId="{347979E2-4A02-4C8E-8769-BEED52381598}" destId="{49A91B41-9627-41CA-8D97-803956CCAFC8}" srcOrd="1" destOrd="0" presId="urn:microsoft.com/office/officeart/2005/8/layout/chevron2"/>
    <dgm:cxn modelId="{3AE867D7-B787-48FA-94E1-026D0C8A49DB}" type="presParOf" srcId="{347979E2-4A02-4C8E-8769-BEED52381598}" destId="{C52A2498-CCB5-4253-A784-1A526A179D52}" srcOrd="2" destOrd="0" presId="urn:microsoft.com/office/officeart/2005/8/layout/chevron2"/>
    <dgm:cxn modelId="{EE145FB9-851B-4CF6-B8F9-96D551E43D51}" type="presParOf" srcId="{C52A2498-CCB5-4253-A784-1A526A179D52}" destId="{36DF6EE1-9BAE-45F5-A809-F4ACAC998BC4}" srcOrd="0" destOrd="0" presId="urn:microsoft.com/office/officeart/2005/8/layout/chevron2"/>
    <dgm:cxn modelId="{330A5FBD-7262-4064-A1CA-CBD90640BFA0}" type="presParOf" srcId="{C52A2498-CCB5-4253-A784-1A526A179D52}" destId="{6ECB131B-FC36-4308-B6B1-749F68F7D30E}" srcOrd="1" destOrd="0" presId="urn:microsoft.com/office/officeart/2005/8/layout/chevron2"/>
    <dgm:cxn modelId="{F552CCB8-3D8F-4084-A472-4D81154CA6AC}" type="presParOf" srcId="{347979E2-4A02-4C8E-8769-BEED52381598}" destId="{8E91A0F2-3587-450F-8103-A549151648E5}" srcOrd="3" destOrd="0" presId="urn:microsoft.com/office/officeart/2005/8/layout/chevron2"/>
    <dgm:cxn modelId="{877ABF75-0C74-4214-B494-50AE4D709B0A}" type="presParOf" srcId="{347979E2-4A02-4C8E-8769-BEED52381598}" destId="{98597DFB-CF7D-492A-9CC0-0345E757E3DF}" srcOrd="4" destOrd="0" presId="urn:microsoft.com/office/officeart/2005/8/layout/chevron2"/>
    <dgm:cxn modelId="{690D1635-0E91-4471-A1DC-110D4801BA76}" type="presParOf" srcId="{98597DFB-CF7D-492A-9CC0-0345E757E3DF}" destId="{30BE66C5-DB13-410B-A64C-C0003B264C04}" srcOrd="0" destOrd="0" presId="urn:microsoft.com/office/officeart/2005/8/layout/chevron2"/>
    <dgm:cxn modelId="{6A5D9332-ECD0-409F-AD5C-4284DADC2DCD}" type="presParOf" srcId="{98597DFB-CF7D-492A-9CC0-0345E757E3DF}" destId="{FA3DA285-6B43-494C-987E-11721956DD2A}" srcOrd="1" destOrd="0" presId="urn:microsoft.com/office/officeart/2005/8/layout/chevron2"/>
    <dgm:cxn modelId="{4F1D2934-1188-4286-A0BF-1F4316484556}" type="presParOf" srcId="{347979E2-4A02-4C8E-8769-BEED52381598}" destId="{4C7F8C9E-22B9-43DE-8E70-24E655E3FBF3}" srcOrd="5" destOrd="0" presId="urn:microsoft.com/office/officeart/2005/8/layout/chevron2"/>
    <dgm:cxn modelId="{573548E4-5B22-47F9-B43D-B5B2F0452828}" type="presParOf" srcId="{347979E2-4A02-4C8E-8769-BEED52381598}" destId="{81E7B3F5-2B78-40C7-A0FC-D89590004C7C}" srcOrd="6" destOrd="0" presId="urn:microsoft.com/office/officeart/2005/8/layout/chevron2"/>
    <dgm:cxn modelId="{5E3A766E-4FE2-493E-AAA1-201868BACE5F}" type="presParOf" srcId="{81E7B3F5-2B78-40C7-A0FC-D89590004C7C}" destId="{606F613D-53FE-4F50-8EE4-C9DCE2B72936}" srcOrd="0" destOrd="0" presId="urn:microsoft.com/office/officeart/2005/8/layout/chevron2"/>
    <dgm:cxn modelId="{24D4B2B5-A1D0-443E-A845-808E6CCBF052}" type="presParOf" srcId="{81E7B3F5-2B78-40C7-A0FC-D89590004C7C}" destId="{F3D079E8-CF00-4847-9A35-7E8E3233E4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2DD25AF3-A0C5-4D8C-91CE-A2AB5BD7EE27}" type="doc">
      <dgm:prSet loTypeId="urn:microsoft.com/office/officeart/2005/8/layout/pyramid2" loCatId="pyramid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ED5338F-6BC3-4935-938A-94B8C5BF75C5}">
      <dgm:prSet/>
      <dgm:spPr/>
      <dgm:t>
        <a:bodyPr/>
        <a:lstStyle/>
        <a:p>
          <a:pPr rtl="0"/>
          <a:r>
            <a:rPr lang="it-IT" smtClean="0"/>
            <a:t>1UF =1,085 UFL</a:t>
          </a:r>
          <a:endParaRPr lang="it-IT"/>
        </a:p>
      </dgm:t>
    </dgm:pt>
    <dgm:pt modelId="{8D4A6D10-0197-44B7-BE13-250D0DB14DCB}" type="parTrans" cxnId="{9EBE06A8-B8FC-49BD-9333-34D94858F595}">
      <dgm:prSet/>
      <dgm:spPr/>
      <dgm:t>
        <a:bodyPr/>
        <a:lstStyle/>
        <a:p>
          <a:endParaRPr lang="it-IT"/>
        </a:p>
      </dgm:t>
    </dgm:pt>
    <dgm:pt modelId="{015F4A94-6C32-430E-AE33-1A29A9DA7AB3}" type="sibTrans" cxnId="{9EBE06A8-B8FC-49BD-9333-34D94858F595}">
      <dgm:prSet/>
      <dgm:spPr/>
      <dgm:t>
        <a:bodyPr/>
        <a:lstStyle/>
        <a:p>
          <a:endParaRPr lang="it-IT"/>
        </a:p>
      </dgm:t>
    </dgm:pt>
    <dgm:pt modelId="{978E059C-7004-4E1F-953F-E2D2BD2079BF}">
      <dgm:prSet/>
      <dgm:spPr/>
      <dgm:t>
        <a:bodyPr/>
        <a:lstStyle/>
        <a:p>
          <a:pPr rtl="0"/>
          <a:r>
            <a:rPr lang="it-IT" smtClean="0"/>
            <a:t>1UF = 0,935 UFC</a:t>
          </a:r>
          <a:endParaRPr lang="it-IT"/>
        </a:p>
      </dgm:t>
    </dgm:pt>
    <dgm:pt modelId="{7E6A721E-F46C-4396-B673-AA0C28EAE6C5}" type="parTrans" cxnId="{A546DEFA-37BA-4ED5-9C5C-FA25D17A353D}">
      <dgm:prSet/>
      <dgm:spPr/>
      <dgm:t>
        <a:bodyPr/>
        <a:lstStyle/>
        <a:p>
          <a:endParaRPr lang="it-IT"/>
        </a:p>
      </dgm:t>
    </dgm:pt>
    <dgm:pt modelId="{16EDFDD2-DA00-4CBB-A2FE-2B08A170F6D3}" type="sibTrans" cxnId="{A546DEFA-37BA-4ED5-9C5C-FA25D17A353D}">
      <dgm:prSet/>
      <dgm:spPr/>
      <dgm:t>
        <a:bodyPr/>
        <a:lstStyle/>
        <a:p>
          <a:endParaRPr lang="it-IT"/>
        </a:p>
      </dgm:t>
    </dgm:pt>
    <dgm:pt modelId="{268050BE-4807-4B07-9F27-BF012ED01B27}">
      <dgm:prSet/>
      <dgm:spPr/>
      <dgm:t>
        <a:bodyPr/>
        <a:lstStyle/>
        <a:p>
          <a:pPr rtl="0"/>
          <a:r>
            <a:rPr lang="it-IT" dirty="0" smtClean="0"/>
            <a:t>In caso di foraggi</a:t>
          </a:r>
        </a:p>
        <a:p>
          <a:pPr rtl="0"/>
          <a:r>
            <a:rPr lang="it-IT" dirty="0" smtClean="0"/>
            <a:t> UFL = (0,66XUF) + 0,25</a:t>
          </a:r>
          <a:endParaRPr lang="it-IT" dirty="0"/>
        </a:p>
      </dgm:t>
    </dgm:pt>
    <dgm:pt modelId="{965EA7D3-59CC-4584-ACF7-F015AE014425}" type="parTrans" cxnId="{4D5BDD5C-75F2-4D90-A2CE-F5B13C2FF37F}">
      <dgm:prSet/>
      <dgm:spPr/>
      <dgm:t>
        <a:bodyPr/>
        <a:lstStyle/>
        <a:p>
          <a:endParaRPr lang="it-IT"/>
        </a:p>
      </dgm:t>
    </dgm:pt>
    <dgm:pt modelId="{0C47819B-C3B2-400B-9DA8-62D14B3234D9}" type="sibTrans" cxnId="{4D5BDD5C-75F2-4D90-A2CE-F5B13C2FF37F}">
      <dgm:prSet/>
      <dgm:spPr/>
      <dgm:t>
        <a:bodyPr/>
        <a:lstStyle/>
        <a:p>
          <a:endParaRPr lang="it-IT"/>
        </a:p>
      </dgm:t>
    </dgm:pt>
    <dgm:pt modelId="{2912FEF3-BDDA-4E96-B5C1-CA308D762D69}">
      <dgm:prSet/>
      <dgm:spPr/>
      <dgm:t>
        <a:bodyPr/>
        <a:lstStyle/>
        <a:p>
          <a:pPr rtl="0"/>
          <a:r>
            <a:rPr lang="it-IT" dirty="0" smtClean="0"/>
            <a:t>In caso di concentrati</a:t>
          </a:r>
        </a:p>
        <a:p>
          <a:pPr rtl="0"/>
          <a:r>
            <a:rPr lang="it-IT" dirty="0" smtClean="0"/>
            <a:t> UFL = (0,99XUF) + 0,07</a:t>
          </a:r>
          <a:endParaRPr lang="it-IT" dirty="0"/>
        </a:p>
      </dgm:t>
    </dgm:pt>
    <dgm:pt modelId="{A09E47F4-9F0F-4CF7-9DB3-BA5713D4EBA5}" type="parTrans" cxnId="{74D9B3B4-7A58-4EB8-8A23-196C5229072F}">
      <dgm:prSet/>
      <dgm:spPr/>
      <dgm:t>
        <a:bodyPr/>
        <a:lstStyle/>
        <a:p>
          <a:endParaRPr lang="it-IT"/>
        </a:p>
      </dgm:t>
    </dgm:pt>
    <dgm:pt modelId="{146BBB8F-2ED7-4DCB-BF4E-664DDC5C4411}" type="sibTrans" cxnId="{74D9B3B4-7A58-4EB8-8A23-196C5229072F}">
      <dgm:prSet/>
      <dgm:spPr/>
      <dgm:t>
        <a:bodyPr/>
        <a:lstStyle/>
        <a:p>
          <a:endParaRPr lang="it-IT"/>
        </a:p>
      </dgm:t>
    </dgm:pt>
    <dgm:pt modelId="{47EA8666-6CCB-4E37-9AE8-05794D2343EE}" type="pres">
      <dgm:prSet presAssocID="{2DD25AF3-A0C5-4D8C-91CE-A2AB5BD7EE27}" presName="compositeShape" presStyleCnt="0">
        <dgm:presLayoutVars>
          <dgm:dir/>
          <dgm:resizeHandles/>
        </dgm:presLayoutVars>
      </dgm:prSet>
      <dgm:spPr/>
    </dgm:pt>
    <dgm:pt modelId="{7A79B6A3-2536-4B8F-9297-73C0F89603B7}" type="pres">
      <dgm:prSet presAssocID="{2DD25AF3-A0C5-4D8C-91CE-A2AB5BD7EE27}" presName="pyramid" presStyleLbl="node1" presStyleIdx="0" presStyleCnt="1"/>
      <dgm:spPr/>
    </dgm:pt>
    <dgm:pt modelId="{04109F37-767D-403C-9F84-83CFA2BEE889}" type="pres">
      <dgm:prSet presAssocID="{2DD25AF3-A0C5-4D8C-91CE-A2AB5BD7EE27}" presName="theList" presStyleCnt="0"/>
      <dgm:spPr/>
    </dgm:pt>
    <dgm:pt modelId="{4B4A3DFB-7BF7-48E8-B2C8-D751E901E90A}" type="pres">
      <dgm:prSet presAssocID="{2ED5338F-6BC3-4935-938A-94B8C5BF75C5}" presName="aNode" presStyleLbl="fgAcc1" presStyleIdx="0" presStyleCnt="4">
        <dgm:presLayoutVars>
          <dgm:bulletEnabled val="1"/>
        </dgm:presLayoutVars>
      </dgm:prSet>
      <dgm:spPr/>
    </dgm:pt>
    <dgm:pt modelId="{3A8CD3EC-A74D-4078-ADCC-6C86DAC6E1A5}" type="pres">
      <dgm:prSet presAssocID="{2ED5338F-6BC3-4935-938A-94B8C5BF75C5}" presName="aSpace" presStyleCnt="0"/>
      <dgm:spPr/>
    </dgm:pt>
    <dgm:pt modelId="{38A0A449-E0C8-40A7-A9FE-6E2FE9ED6C68}" type="pres">
      <dgm:prSet presAssocID="{978E059C-7004-4E1F-953F-E2D2BD2079BF}" presName="aNode" presStyleLbl="fgAcc1" presStyleIdx="1" presStyleCnt="4">
        <dgm:presLayoutVars>
          <dgm:bulletEnabled val="1"/>
        </dgm:presLayoutVars>
      </dgm:prSet>
      <dgm:spPr/>
    </dgm:pt>
    <dgm:pt modelId="{C9A9CEED-1458-41FC-A275-53097170343D}" type="pres">
      <dgm:prSet presAssocID="{978E059C-7004-4E1F-953F-E2D2BD2079BF}" presName="aSpace" presStyleCnt="0"/>
      <dgm:spPr/>
    </dgm:pt>
    <dgm:pt modelId="{904597B7-10B7-43B1-B036-F804E6269B44}" type="pres">
      <dgm:prSet presAssocID="{268050BE-4807-4B07-9F27-BF012ED01B27}" presName="aNode" presStyleLbl="fgAcc1" presStyleIdx="2" presStyleCnt="4">
        <dgm:presLayoutVars>
          <dgm:bulletEnabled val="1"/>
        </dgm:presLayoutVars>
      </dgm:prSet>
      <dgm:spPr/>
    </dgm:pt>
    <dgm:pt modelId="{4E14F3ED-5A1D-4E9B-9FD3-A7A5BB6EE94A}" type="pres">
      <dgm:prSet presAssocID="{268050BE-4807-4B07-9F27-BF012ED01B27}" presName="aSpace" presStyleCnt="0"/>
      <dgm:spPr/>
    </dgm:pt>
    <dgm:pt modelId="{FC01E58E-C775-4EA0-9FE1-E554429D7704}" type="pres">
      <dgm:prSet presAssocID="{2912FEF3-BDDA-4E96-B5C1-CA308D762D69}" presName="aNode" presStyleLbl="fgAcc1" presStyleIdx="3" presStyleCnt="4">
        <dgm:presLayoutVars>
          <dgm:bulletEnabled val="1"/>
        </dgm:presLayoutVars>
      </dgm:prSet>
      <dgm:spPr/>
    </dgm:pt>
    <dgm:pt modelId="{2864401C-E610-4508-B1DB-F7929475BBE6}" type="pres">
      <dgm:prSet presAssocID="{2912FEF3-BDDA-4E96-B5C1-CA308D762D69}" presName="aSpace" presStyleCnt="0"/>
      <dgm:spPr/>
    </dgm:pt>
  </dgm:ptLst>
  <dgm:cxnLst>
    <dgm:cxn modelId="{CDE3AD8E-2C24-4EE9-9D28-F2111160217C}" type="presOf" srcId="{978E059C-7004-4E1F-953F-E2D2BD2079BF}" destId="{38A0A449-E0C8-40A7-A9FE-6E2FE9ED6C68}" srcOrd="0" destOrd="0" presId="urn:microsoft.com/office/officeart/2005/8/layout/pyramid2"/>
    <dgm:cxn modelId="{74D9B3B4-7A58-4EB8-8A23-196C5229072F}" srcId="{2DD25AF3-A0C5-4D8C-91CE-A2AB5BD7EE27}" destId="{2912FEF3-BDDA-4E96-B5C1-CA308D762D69}" srcOrd="3" destOrd="0" parTransId="{A09E47F4-9F0F-4CF7-9DB3-BA5713D4EBA5}" sibTransId="{146BBB8F-2ED7-4DCB-BF4E-664DDC5C4411}"/>
    <dgm:cxn modelId="{3A488337-D307-4541-88D0-0C8085D6383E}" type="presOf" srcId="{268050BE-4807-4B07-9F27-BF012ED01B27}" destId="{904597B7-10B7-43B1-B036-F804E6269B44}" srcOrd="0" destOrd="0" presId="urn:microsoft.com/office/officeart/2005/8/layout/pyramid2"/>
    <dgm:cxn modelId="{F5B6DE2E-3908-4543-A61D-B068D02B845D}" type="presOf" srcId="{2DD25AF3-A0C5-4D8C-91CE-A2AB5BD7EE27}" destId="{47EA8666-6CCB-4E37-9AE8-05794D2343EE}" srcOrd="0" destOrd="0" presId="urn:microsoft.com/office/officeart/2005/8/layout/pyramid2"/>
    <dgm:cxn modelId="{64018BCC-8004-4CF2-B378-246BD2040F5A}" type="presOf" srcId="{2912FEF3-BDDA-4E96-B5C1-CA308D762D69}" destId="{FC01E58E-C775-4EA0-9FE1-E554429D7704}" srcOrd="0" destOrd="0" presId="urn:microsoft.com/office/officeart/2005/8/layout/pyramid2"/>
    <dgm:cxn modelId="{5FC84AA9-BCA1-460E-934C-4DA2BABCA4DB}" type="presOf" srcId="{2ED5338F-6BC3-4935-938A-94B8C5BF75C5}" destId="{4B4A3DFB-7BF7-48E8-B2C8-D751E901E90A}" srcOrd="0" destOrd="0" presId="urn:microsoft.com/office/officeart/2005/8/layout/pyramid2"/>
    <dgm:cxn modelId="{4D5BDD5C-75F2-4D90-A2CE-F5B13C2FF37F}" srcId="{2DD25AF3-A0C5-4D8C-91CE-A2AB5BD7EE27}" destId="{268050BE-4807-4B07-9F27-BF012ED01B27}" srcOrd="2" destOrd="0" parTransId="{965EA7D3-59CC-4584-ACF7-F015AE014425}" sibTransId="{0C47819B-C3B2-400B-9DA8-62D14B3234D9}"/>
    <dgm:cxn modelId="{9EBE06A8-B8FC-49BD-9333-34D94858F595}" srcId="{2DD25AF3-A0C5-4D8C-91CE-A2AB5BD7EE27}" destId="{2ED5338F-6BC3-4935-938A-94B8C5BF75C5}" srcOrd="0" destOrd="0" parTransId="{8D4A6D10-0197-44B7-BE13-250D0DB14DCB}" sibTransId="{015F4A94-6C32-430E-AE33-1A29A9DA7AB3}"/>
    <dgm:cxn modelId="{A546DEFA-37BA-4ED5-9C5C-FA25D17A353D}" srcId="{2DD25AF3-A0C5-4D8C-91CE-A2AB5BD7EE27}" destId="{978E059C-7004-4E1F-953F-E2D2BD2079BF}" srcOrd="1" destOrd="0" parTransId="{7E6A721E-F46C-4396-B673-AA0C28EAE6C5}" sibTransId="{16EDFDD2-DA00-4CBB-A2FE-2B08A170F6D3}"/>
    <dgm:cxn modelId="{E4C9A771-32B3-4166-902C-BBFEAAB72E97}" type="presParOf" srcId="{47EA8666-6CCB-4E37-9AE8-05794D2343EE}" destId="{7A79B6A3-2536-4B8F-9297-73C0F89603B7}" srcOrd="0" destOrd="0" presId="urn:microsoft.com/office/officeart/2005/8/layout/pyramid2"/>
    <dgm:cxn modelId="{98880DCC-1ACB-45C9-AD12-65F42E83AD89}" type="presParOf" srcId="{47EA8666-6CCB-4E37-9AE8-05794D2343EE}" destId="{04109F37-767D-403C-9F84-83CFA2BEE889}" srcOrd="1" destOrd="0" presId="urn:microsoft.com/office/officeart/2005/8/layout/pyramid2"/>
    <dgm:cxn modelId="{E9522A04-1722-439D-9DE5-3B7CBE534520}" type="presParOf" srcId="{04109F37-767D-403C-9F84-83CFA2BEE889}" destId="{4B4A3DFB-7BF7-48E8-B2C8-D751E901E90A}" srcOrd="0" destOrd="0" presId="urn:microsoft.com/office/officeart/2005/8/layout/pyramid2"/>
    <dgm:cxn modelId="{E9EE6557-E628-412D-85B8-DB1B7006CE80}" type="presParOf" srcId="{04109F37-767D-403C-9F84-83CFA2BEE889}" destId="{3A8CD3EC-A74D-4078-ADCC-6C86DAC6E1A5}" srcOrd="1" destOrd="0" presId="urn:microsoft.com/office/officeart/2005/8/layout/pyramid2"/>
    <dgm:cxn modelId="{9D4193F2-C039-470E-A9A0-1B18F5A24CDC}" type="presParOf" srcId="{04109F37-767D-403C-9F84-83CFA2BEE889}" destId="{38A0A449-E0C8-40A7-A9FE-6E2FE9ED6C68}" srcOrd="2" destOrd="0" presId="urn:microsoft.com/office/officeart/2005/8/layout/pyramid2"/>
    <dgm:cxn modelId="{618A4010-B799-40CE-809A-B61F2CB798AE}" type="presParOf" srcId="{04109F37-767D-403C-9F84-83CFA2BEE889}" destId="{C9A9CEED-1458-41FC-A275-53097170343D}" srcOrd="3" destOrd="0" presId="urn:microsoft.com/office/officeart/2005/8/layout/pyramid2"/>
    <dgm:cxn modelId="{EAA634B3-9901-4394-B3EA-97CAFC44EB90}" type="presParOf" srcId="{04109F37-767D-403C-9F84-83CFA2BEE889}" destId="{904597B7-10B7-43B1-B036-F804E6269B44}" srcOrd="4" destOrd="0" presId="urn:microsoft.com/office/officeart/2005/8/layout/pyramid2"/>
    <dgm:cxn modelId="{C9E62DCD-0D2F-4E21-A1B8-7481945BFAB3}" type="presParOf" srcId="{04109F37-767D-403C-9F84-83CFA2BEE889}" destId="{4E14F3ED-5A1D-4E9B-9FD3-A7A5BB6EE94A}" srcOrd="5" destOrd="0" presId="urn:microsoft.com/office/officeart/2005/8/layout/pyramid2"/>
    <dgm:cxn modelId="{FA37B32C-6DFB-48A8-AC66-31DAE095DB37}" type="presParOf" srcId="{04109F37-767D-403C-9F84-83CFA2BEE889}" destId="{FC01E58E-C775-4EA0-9FE1-E554429D7704}" srcOrd="6" destOrd="0" presId="urn:microsoft.com/office/officeart/2005/8/layout/pyramid2"/>
    <dgm:cxn modelId="{E0409632-7DC3-4506-A902-BA7A50B5D606}" type="presParOf" srcId="{04109F37-767D-403C-9F84-83CFA2BEE889}" destId="{2864401C-E610-4508-B1DB-F7929475BBE6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6482FD8-0F6B-4225-BE4A-84485362594E}">
      <dsp:nvSpPr>
        <dsp:cNvPr id="0" name=""/>
        <dsp:cNvSpPr/>
      </dsp:nvSpPr>
      <dsp:spPr>
        <a:xfrm rot="16200000">
          <a:off x="-326201" y="355446"/>
          <a:ext cx="4651944" cy="399826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9136" tIns="199136" rIns="199136" bIns="199136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800" u="sng" kern="1200" dirty="0" smtClean="0"/>
            <a:t>L’animale è una macchina chemio dinamica</a:t>
          </a:r>
          <a:endParaRPr lang="it-IT" sz="2800" u="sng" kern="1200" dirty="0"/>
        </a:p>
      </dsp:txBody>
      <dsp:txXfrm rot="5400000">
        <a:off x="638" y="1191593"/>
        <a:ext cx="3298570" cy="2325972"/>
      </dsp:txXfrm>
    </dsp:sp>
    <dsp:sp modelId="{9990C30A-E235-484E-B87D-620240A2CB3D}">
      <dsp:nvSpPr>
        <dsp:cNvPr id="0" name=""/>
        <dsp:cNvSpPr/>
      </dsp:nvSpPr>
      <dsp:spPr>
        <a:xfrm rot="5400000">
          <a:off x="3903857" y="355446"/>
          <a:ext cx="4651944" cy="3998267"/>
        </a:xfrm>
        <a:prstGeom prst="downArrow">
          <a:avLst>
            <a:gd name="adj1" fmla="val 50000"/>
            <a:gd name="adj2" fmla="val 3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b="1" u="sng" kern="1200" dirty="0" smtClean="0"/>
            <a:t>L’energia chimica degli alimenti è la sola forma d’energia utilizzabile dagli animali per le loro esigenze e produzioni.</a:t>
          </a:r>
          <a:endParaRPr lang="it-IT" sz="2400" kern="1200" dirty="0"/>
        </a:p>
      </dsp:txBody>
      <dsp:txXfrm rot="-5400000">
        <a:off x="4930393" y="1191594"/>
        <a:ext cx="3298570" cy="232597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2C1CA15-0AAA-4A5A-810D-4130AA7499F2}">
      <dsp:nvSpPr>
        <dsp:cNvPr id="0" name=""/>
        <dsp:cNvSpPr/>
      </dsp:nvSpPr>
      <dsp:spPr>
        <a:xfrm>
          <a:off x="0" y="0"/>
          <a:ext cx="8229600" cy="27565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La trasformazione di questa energia chimica dell’alimento in altre forme utilizzabili non può mai avvenire integralmente, ma solo con la degradazione in calore di una parte rilevante dell’energia totale.</a:t>
          </a:r>
          <a:endParaRPr lang="it-IT" sz="3100" kern="1200" dirty="0"/>
        </a:p>
      </dsp:txBody>
      <dsp:txXfrm>
        <a:off x="134562" y="134562"/>
        <a:ext cx="7960476" cy="2487395"/>
      </dsp:txXfrm>
    </dsp:sp>
    <dsp:sp modelId="{824631F2-B8F3-43BB-BD14-5B254719169E}">
      <dsp:nvSpPr>
        <dsp:cNvPr id="0" name=""/>
        <dsp:cNvSpPr/>
      </dsp:nvSpPr>
      <dsp:spPr>
        <a:xfrm>
          <a:off x="0" y="3140983"/>
          <a:ext cx="8229600" cy="275651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L’energia propria di un alimento viene quantizzata in Kcal.</a:t>
          </a:r>
          <a:endParaRPr lang="it-IT" sz="3100" kern="1200" dirty="0"/>
        </a:p>
      </dsp:txBody>
      <dsp:txXfrm>
        <a:off x="134562" y="3275545"/>
        <a:ext cx="7960476" cy="2487395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E04C74-6E44-48F5-865C-FE3EB356FFDF}">
      <dsp:nvSpPr>
        <dsp:cNvPr id="0" name=""/>
        <dsp:cNvSpPr/>
      </dsp:nvSpPr>
      <dsp:spPr>
        <a:xfrm rot="5400000">
          <a:off x="-192778" y="195984"/>
          <a:ext cx="1285188" cy="899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/>
            <a:t>E L</a:t>
          </a:r>
        </a:p>
      </dsp:txBody>
      <dsp:txXfrm rot="-5400000">
        <a:off x="1" y="453022"/>
        <a:ext cx="899631" cy="385557"/>
      </dsp:txXfrm>
    </dsp:sp>
    <dsp:sp modelId="{9E11009C-C8B7-4013-AE9C-C427EEC20C5B}">
      <dsp:nvSpPr>
        <dsp:cNvPr id="0" name=""/>
        <dsp:cNvSpPr/>
      </dsp:nvSpPr>
      <dsp:spPr>
        <a:xfrm rot="5400000">
          <a:off x="4146929" y="-3244091"/>
          <a:ext cx="835372" cy="7329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/>
            <a:t>- perdite del 33% per quota alimentare non digerita e prodotti metabolici quali enzimi, batteri, muco ecc.</a:t>
          </a:r>
        </a:p>
      </dsp:txBody>
      <dsp:txXfrm rot="-5400000">
        <a:off x="899632" y="43985"/>
        <a:ext cx="7289189" cy="753814"/>
      </dsp:txXfrm>
    </dsp:sp>
    <dsp:sp modelId="{36DF6EE1-9BAE-45F5-A809-F4ACAC998BC4}">
      <dsp:nvSpPr>
        <dsp:cNvPr id="0" name=""/>
        <dsp:cNvSpPr/>
      </dsp:nvSpPr>
      <dsp:spPr>
        <a:xfrm rot="5400000">
          <a:off x="-192778" y="1334959"/>
          <a:ext cx="1285188" cy="899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/>
            <a:t>E D</a:t>
          </a:r>
        </a:p>
      </dsp:txBody>
      <dsp:txXfrm rot="-5400000">
        <a:off x="1" y="1591997"/>
        <a:ext cx="899631" cy="385557"/>
      </dsp:txXfrm>
    </dsp:sp>
    <dsp:sp modelId="{6ECB131B-FC36-4308-B6B1-749F68F7D30E}">
      <dsp:nvSpPr>
        <dsp:cNvPr id="0" name=""/>
        <dsp:cNvSpPr/>
      </dsp:nvSpPr>
      <dsp:spPr>
        <a:xfrm rot="5400000">
          <a:off x="4146929" y="-2105116"/>
          <a:ext cx="835372" cy="7329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/>
            <a:t>- 11% per urina e gas di fermentazione gastrointestinale</a:t>
          </a:r>
        </a:p>
      </dsp:txBody>
      <dsp:txXfrm rot="-5400000">
        <a:off x="899632" y="1182960"/>
        <a:ext cx="7289189" cy="753814"/>
      </dsp:txXfrm>
    </dsp:sp>
    <dsp:sp modelId="{30BE66C5-DB13-410B-A64C-C0003B264C04}">
      <dsp:nvSpPr>
        <dsp:cNvPr id="0" name=""/>
        <dsp:cNvSpPr/>
      </dsp:nvSpPr>
      <dsp:spPr>
        <a:xfrm rot="5400000">
          <a:off x="-192778" y="2473934"/>
          <a:ext cx="1285188" cy="899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/>
            <a:t>EM</a:t>
          </a:r>
        </a:p>
      </dsp:txBody>
      <dsp:txXfrm rot="-5400000">
        <a:off x="1" y="2730972"/>
        <a:ext cx="899631" cy="385557"/>
      </dsp:txXfrm>
    </dsp:sp>
    <dsp:sp modelId="{FA3DA285-6B43-494C-987E-11721956DD2A}">
      <dsp:nvSpPr>
        <dsp:cNvPr id="0" name=""/>
        <dsp:cNvSpPr/>
      </dsp:nvSpPr>
      <dsp:spPr>
        <a:xfrm rot="5400000">
          <a:off x="4146929" y="-966142"/>
          <a:ext cx="835372" cy="7329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/>
            <a:t>- 21%  per utilizzazione degli alimenti attraverso fermentazione, digestione, assimilazione e perdite per extracalore</a:t>
          </a:r>
        </a:p>
      </dsp:txBody>
      <dsp:txXfrm rot="-5400000">
        <a:off x="899632" y="2321934"/>
        <a:ext cx="7289189" cy="753814"/>
      </dsp:txXfrm>
    </dsp:sp>
    <dsp:sp modelId="{606F613D-53FE-4F50-8EE4-C9DCE2B72936}">
      <dsp:nvSpPr>
        <dsp:cNvPr id="0" name=""/>
        <dsp:cNvSpPr/>
      </dsp:nvSpPr>
      <dsp:spPr>
        <a:xfrm rot="5400000">
          <a:off x="-192778" y="3612908"/>
          <a:ext cx="1285188" cy="89963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400" kern="1200"/>
            <a:t>EN</a:t>
          </a:r>
        </a:p>
      </dsp:txBody>
      <dsp:txXfrm rot="-5400000">
        <a:off x="1" y="3869946"/>
        <a:ext cx="899631" cy="385557"/>
      </dsp:txXfrm>
    </dsp:sp>
    <dsp:sp modelId="{F3D079E8-CF00-4847-9A35-7E8E3233E4D0}">
      <dsp:nvSpPr>
        <dsp:cNvPr id="0" name=""/>
        <dsp:cNvSpPr/>
      </dsp:nvSpPr>
      <dsp:spPr>
        <a:xfrm rot="5400000">
          <a:off x="4146929" y="172832"/>
          <a:ext cx="835372" cy="732996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5128" tIns="12065" rIns="12065" bIns="12065" numCol="1" spcCol="1270" anchor="ctr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it-IT" sz="1900" kern="1200"/>
            <a:t>Utilizzazione come Em di mantenimento e come ENp di produzione</a:t>
          </a:r>
        </a:p>
      </dsp:txBody>
      <dsp:txXfrm rot="-5400000">
        <a:off x="899632" y="3460909"/>
        <a:ext cx="7289189" cy="75381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79B6A3-2536-4B8F-9297-73C0F89603B7}">
      <dsp:nvSpPr>
        <dsp:cNvPr id="0" name=""/>
        <dsp:cNvSpPr/>
      </dsp:nvSpPr>
      <dsp:spPr>
        <a:xfrm>
          <a:off x="1092241" y="0"/>
          <a:ext cx="5256624" cy="5256624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B4A3DFB-7BF7-48E8-B2C8-D751E901E90A}">
      <dsp:nvSpPr>
        <dsp:cNvPr id="0" name=""/>
        <dsp:cNvSpPr/>
      </dsp:nvSpPr>
      <dsp:spPr>
        <a:xfrm>
          <a:off x="3720553" y="526175"/>
          <a:ext cx="3416805" cy="9342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smtClean="0"/>
            <a:t>1UF =1,085 UFL</a:t>
          </a:r>
          <a:endParaRPr lang="it-IT" sz="2000" kern="1200"/>
        </a:p>
      </dsp:txBody>
      <dsp:txXfrm>
        <a:off x="3766161" y="571783"/>
        <a:ext cx="3325589" cy="843066"/>
      </dsp:txXfrm>
    </dsp:sp>
    <dsp:sp modelId="{38A0A449-E0C8-40A7-A9FE-6E2FE9ED6C68}">
      <dsp:nvSpPr>
        <dsp:cNvPr id="0" name=""/>
        <dsp:cNvSpPr/>
      </dsp:nvSpPr>
      <dsp:spPr>
        <a:xfrm>
          <a:off x="3720553" y="1577243"/>
          <a:ext cx="3416805" cy="9342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smtClean="0"/>
            <a:t>1UF = 0,935 UFC</a:t>
          </a:r>
          <a:endParaRPr lang="it-IT" sz="2000" kern="1200"/>
        </a:p>
      </dsp:txBody>
      <dsp:txXfrm>
        <a:off x="3766161" y="1622851"/>
        <a:ext cx="3325589" cy="843066"/>
      </dsp:txXfrm>
    </dsp:sp>
    <dsp:sp modelId="{904597B7-10B7-43B1-B036-F804E6269B44}">
      <dsp:nvSpPr>
        <dsp:cNvPr id="0" name=""/>
        <dsp:cNvSpPr/>
      </dsp:nvSpPr>
      <dsp:spPr>
        <a:xfrm>
          <a:off x="3720553" y="2628312"/>
          <a:ext cx="3416805" cy="9342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 caso di foraggi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 UFL = (0,66XUF) + 0,25</a:t>
          </a:r>
          <a:endParaRPr lang="it-IT" sz="2000" kern="1200" dirty="0"/>
        </a:p>
      </dsp:txBody>
      <dsp:txXfrm>
        <a:off x="3766161" y="2673920"/>
        <a:ext cx="3325589" cy="843066"/>
      </dsp:txXfrm>
    </dsp:sp>
    <dsp:sp modelId="{FC01E58E-C775-4EA0-9FE1-E554429D7704}">
      <dsp:nvSpPr>
        <dsp:cNvPr id="0" name=""/>
        <dsp:cNvSpPr/>
      </dsp:nvSpPr>
      <dsp:spPr>
        <a:xfrm>
          <a:off x="3720553" y="3679380"/>
          <a:ext cx="3416805" cy="93428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In caso di concentrati</a:t>
          </a:r>
        </a:p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 UFL = (0,99XUF) + 0,07</a:t>
          </a:r>
          <a:endParaRPr lang="it-IT" sz="2000" kern="1200" dirty="0"/>
        </a:p>
      </dsp:txBody>
      <dsp:txXfrm>
        <a:off x="3766161" y="3724988"/>
        <a:ext cx="3325589" cy="8430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</p:spTree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it-IT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Fare clic sull'icona per inserire un'immagine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07A5FAF-F4DC-4A0D-9D6D-D186D85013BC}" type="datetimeFigureOut">
              <a:rPr lang="it-IT" smtClean="0"/>
              <a:t>18/09/2011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FBD4656-1C94-473E-8417-961F3D6F9AC0}" type="slidenum">
              <a:rPr lang="it-IT" smtClean="0"/>
              <a:t>‹N›</a:t>
            </a:fld>
            <a:endParaRPr lang="it-I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sh dir="u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microsoft.com/office/2007/relationships/hdphoto" Target="../media/hdphoto2.wdp"/><Relationship Id="rId7" Type="http://schemas.openxmlformats.org/officeDocument/2006/relationships/diagramColors" Target="../diagrams/colors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sz="6000" dirty="0"/>
              <a:t>Alimentazione e nutrizione</a:t>
            </a:r>
            <a:r>
              <a:rPr lang="it-IT" dirty="0" smtClean="0">
                <a:effectLst/>
              </a:rPr>
              <a:t/>
            </a:r>
            <a:br>
              <a:rPr lang="it-IT" dirty="0" smtClean="0">
                <a:effectLst/>
              </a:rPr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3600" b="1" i="1" dirty="0"/>
              <a:t>IL VALORE NUTRITIVO DELLA RAZIONE</a:t>
            </a:r>
            <a:endParaRPr lang="it-IT" sz="36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925864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</a:pPr>
            <a:r>
              <a:rPr lang="it-IT" sz="40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U.F.L – Unità Foraggera Latte </a:t>
            </a:r>
            <a:r>
              <a:rPr lang="it-IT" sz="4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it-IT" sz="4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</a:br>
            <a:r>
              <a:rPr lang="it-IT" sz="4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Equivale </a:t>
            </a:r>
            <a:r>
              <a:rPr lang="it-IT" sz="40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al potere nutritivo di 1 Kg di granella d’orzo che, somministrato a vacche in lattazione, fornisce 1700 </a:t>
            </a:r>
            <a:r>
              <a:rPr lang="it-IT" sz="4000" dirty="0" smtClean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Kcal circa </a:t>
            </a:r>
            <a:r>
              <a:rPr lang="it-IT" sz="4000" dirty="0">
                <a:solidFill>
                  <a:srgbClr val="FF0000"/>
                </a:solidFill>
                <a:effectLst/>
                <a:latin typeface="Calibri"/>
                <a:ea typeface="Calibri"/>
                <a:cs typeface="Times New Roman"/>
              </a:rPr>
              <a:t>e permette la produzione di 2,33 l di latte al 4% di grasso.</a:t>
            </a:r>
            <a:r>
              <a:rPr lang="it-IT" sz="32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it-IT" sz="3200" dirty="0">
                <a:effectLst/>
                <a:latin typeface="Calibri"/>
                <a:ea typeface="Calibri"/>
                <a:cs typeface="Times New Roman"/>
              </a:rPr>
            </a:br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429000"/>
            <a:ext cx="2286000" cy="2679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476596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</p:spPr>
        <p:txBody>
          <a:bodyPr>
            <a:normAutofit fontScale="90000"/>
          </a:bodyPr>
          <a:lstStyle/>
          <a:p>
            <a:pPr algn="l"/>
            <a:r>
              <a:rPr lang="it-IT" dirty="0">
                <a:solidFill>
                  <a:srgbClr val="FFC000"/>
                </a:solidFill>
                <a:effectLst/>
              </a:rPr>
              <a:t>U.F.C – Unità Foraggera </a:t>
            </a:r>
            <a:r>
              <a:rPr lang="it-IT" dirty="0" smtClean="0">
                <a:solidFill>
                  <a:srgbClr val="FFC000"/>
                </a:solidFill>
                <a:effectLst/>
              </a:rPr>
              <a:t>Carne Equivale </a:t>
            </a:r>
            <a:r>
              <a:rPr lang="it-IT" dirty="0">
                <a:solidFill>
                  <a:srgbClr val="FFC000"/>
                </a:solidFill>
                <a:effectLst/>
              </a:rPr>
              <a:t>al potere nutritivo di 1 Kg di granella d’orzo che fornisce 1.820 Kcal per il mantenimento e l’accrescimento di animali all’ingrasso. </a:t>
            </a:r>
            <a:br>
              <a:rPr lang="it-IT" dirty="0">
                <a:solidFill>
                  <a:srgbClr val="FFC000"/>
                </a:solidFill>
                <a:effectLst/>
              </a:rPr>
            </a:br>
            <a:endParaRPr lang="it-IT" dirty="0">
              <a:solidFill>
                <a:srgbClr val="FFC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573016"/>
            <a:ext cx="4629150" cy="2954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C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2782064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Segnaposto contenuto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7891208"/>
              </p:ext>
            </p:extLst>
          </p:nvPr>
        </p:nvGraphicFramePr>
        <p:xfrm>
          <a:off x="457200" y="1052736"/>
          <a:ext cx="8229600" cy="5256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ttangolo 4"/>
          <p:cNvSpPr/>
          <p:nvPr/>
        </p:nvSpPr>
        <p:spPr>
          <a:xfrm>
            <a:off x="2082857" y="476672"/>
            <a:ext cx="49782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37160" indent="0" algn="ctr">
              <a:buNone/>
            </a:pPr>
            <a:r>
              <a:rPr lang="it-IT" sz="3600" b="1" dirty="0">
                <a:solidFill>
                  <a:srgbClr val="92D050"/>
                </a:solidFill>
              </a:rPr>
              <a:t>CORRISPONDENZE:</a:t>
            </a:r>
          </a:p>
        </p:txBody>
      </p:sp>
    </p:spTree>
    <p:extLst>
      <p:ext uri="{BB962C8B-B14F-4D97-AF65-F5344CB8AC3E}">
        <p14:creationId xmlns:p14="http://schemas.microsoft.com/office/powerpoint/2010/main" val="30124880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>
                <a:effectLst/>
              </a:rPr>
              <a:t/>
            </a:r>
            <a:br>
              <a:rPr lang="it-IT" dirty="0" smtClean="0">
                <a:effectLst/>
              </a:rPr>
            </a:br>
            <a:r>
              <a:rPr lang="it-IT" dirty="0" smtClean="0">
                <a:effectLst/>
              </a:rPr>
              <a:t>Utilizzazione</a:t>
            </a:r>
            <a:br>
              <a:rPr lang="it-IT" dirty="0" smtClean="0">
                <a:effectLst/>
              </a:rPr>
            </a:br>
            <a:r>
              <a:rPr lang="it-IT" dirty="0" smtClean="0">
                <a:effectLst/>
              </a:rPr>
              <a:t> </a:t>
            </a:r>
            <a:r>
              <a:rPr lang="it-IT" dirty="0">
                <a:effectLst/>
              </a:rPr>
              <a:t>dell’energia dell’alimento</a:t>
            </a:r>
            <a:br>
              <a:rPr lang="it-IT" dirty="0">
                <a:effectLst/>
              </a:rPr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endParaRPr lang="it-IT" dirty="0" smtClean="0"/>
          </a:p>
          <a:p>
            <a:endParaRPr lang="it-IT" dirty="0"/>
          </a:p>
          <a:p>
            <a:endParaRPr lang="it-IT" dirty="0" smtClean="0"/>
          </a:p>
          <a:p>
            <a:endParaRPr lang="it-IT" dirty="0" smtClean="0"/>
          </a:p>
          <a:p>
            <a:r>
              <a:rPr lang="it-IT" dirty="0" smtClean="0"/>
              <a:t>Ogni </a:t>
            </a:r>
            <a:r>
              <a:rPr lang="it-IT" dirty="0"/>
              <a:t>alimento è dotato di una propria quota energetica la cui utilizzazione dipende da tutta una serie di fattori definibili come </a:t>
            </a:r>
            <a:r>
              <a:rPr lang="it-IT" i="1" dirty="0">
                <a:solidFill>
                  <a:srgbClr val="FF0000"/>
                </a:solidFill>
              </a:rPr>
              <a:t>management aziendale</a:t>
            </a:r>
            <a:r>
              <a:rPr lang="it-IT" dirty="0"/>
              <a:t>, ovvero dall’animale, dalla struttura fisica della razione, dalla strategia alimentare scelta dall’allevatore e dall’attitudine produttiva dell’animale stesso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500" b="75000" l="9620" r="810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9440" y="980728"/>
            <a:ext cx="3274590" cy="33160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02123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3716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it-IT" dirty="0">
                <a:latin typeface="Calibri"/>
                <a:ea typeface="Calibri"/>
                <a:cs typeface="Times New Roman"/>
              </a:rPr>
              <a:t>Possiamo rappresentare tutto ciò nel seguente modo:</a:t>
            </a:r>
            <a:endParaRPr lang="it-IT" sz="2000" dirty="0">
              <a:latin typeface="Calibri"/>
              <a:ea typeface="Calibri"/>
              <a:cs typeface="Times New Roman"/>
            </a:endParaRPr>
          </a:p>
          <a:p>
            <a:pPr marL="137160" indent="0" algn="ctr">
              <a:lnSpc>
                <a:spcPct val="115000"/>
              </a:lnSpc>
              <a:spcBef>
                <a:spcPts val="1200"/>
              </a:spcBef>
              <a:spcAft>
                <a:spcPts val="1000"/>
              </a:spcAft>
              <a:buNone/>
            </a:pPr>
            <a:r>
              <a:rPr lang="it-IT" sz="3600" b="1" dirty="0">
                <a:solidFill>
                  <a:srgbClr val="92D050"/>
                </a:solidFill>
                <a:latin typeface="Calibri"/>
                <a:ea typeface="Calibri"/>
                <a:cs typeface="Times New Roman"/>
              </a:rPr>
              <a:t>efficienza energetica </a:t>
            </a:r>
            <a:r>
              <a:rPr lang="it-IT" sz="3600" b="1" dirty="0" smtClean="0">
                <a:solidFill>
                  <a:srgbClr val="92D050"/>
                </a:solidFill>
                <a:latin typeface="Calibri"/>
                <a:ea typeface="Calibri"/>
                <a:cs typeface="Times New Roman"/>
              </a:rPr>
              <a:t>= ingestione </a:t>
            </a:r>
            <a:r>
              <a:rPr lang="it-IT" sz="3600" b="1" dirty="0">
                <a:solidFill>
                  <a:srgbClr val="92D050"/>
                </a:solidFill>
                <a:latin typeface="Calibri"/>
                <a:ea typeface="Calibri"/>
                <a:cs typeface="Times New Roman"/>
              </a:rPr>
              <a:t>x digeribilità x efficienza metabolica dell’energia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1237964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3500" l="10000" r="90000">
                        <a14:foregroundMark x1="20000" y1="59000" x2="18000" y2="89500"/>
                        <a14:foregroundMark x1="82500" y1="57500" x2="81500" y2="93500"/>
                        <a14:foregroundMark x1="24000" y1="89500" x2="77500" y2="91000"/>
                        <a14:foregroundMark x1="40500" y1="54500" x2="40000" y2="89000"/>
                        <a14:foregroundMark x1="19500" y1="73000" x2="19500" y2="730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814" y="764704"/>
            <a:ext cx="2857500" cy="2857500"/>
          </a:xfrm>
          <a:prstGeom prst="rect">
            <a:avLst/>
          </a:prstGeom>
        </p:spPr>
      </p:pic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1307169"/>
              </p:ext>
            </p:extLst>
          </p:nvPr>
        </p:nvGraphicFramePr>
        <p:xfrm>
          <a:off x="457200" y="1600200"/>
          <a:ext cx="8229600" cy="47091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28673373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96127104"/>
              </p:ext>
            </p:extLst>
          </p:nvPr>
        </p:nvGraphicFramePr>
        <p:xfrm>
          <a:off x="467544" y="260648"/>
          <a:ext cx="82296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Immagine 1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3268" b="90850" l="431" r="99569">
                        <a14:foregroundMark x1="3448" y1="29412" x2="43103" y2="11765"/>
                        <a14:foregroundMark x1="44397" y1="16993" x2="58190" y2="9804"/>
                        <a14:foregroundMark x1="57328" y1="7843" x2="92672" y2="18301"/>
                        <a14:foregroundMark x1="87500" y1="29412" x2="97845" y2="72549"/>
                        <a14:foregroundMark x1="15086" y1="27451" x2="18103" y2="39869"/>
                        <a14:foregroundMark x1="15948" y1="46405" x2="1293" y2="53595"/>
                        <a14:foregroundMark x1="4741" y1="62745" x2="9052" y2="73203"/>
                        <a14:foregroundMark x1="12500" y1="77778" x2="40517" y2="60131"/>
                        <a14:foregroundMark x1="40517" y1="62092" x2="65517" y2="85621"/>
                        <a14:foregroundMark x1="75862" y1="91503" x2="64224" y2="85621"/>
                        <a14:foregroundMark x1="22414" y1="25490" x2="30603" y2="28758"/>
                        <a14:foregroundMark x1="30603" y1="29412" x2="36638" y2="16340"/>
                        <a14:foregroundMark x1="9052" y1="33333" x2="24138" y2="22222"/>
                        <a14:foregroundMark x1="43103" y1="16340" x2="56034" y2="11765"/>
                        <a14:foregroundMark x1="61638" y1="18301" x2="61638" y2="3922"/>
                        <a14:foregroundMark x1="62500" y1="18301" x2="78879" y2="8497"/>
                        <a14:foregroundMark x1="74138" y1="22222" x2="81034" y2="3268"/>
                        <a14:foregroundMark x1="77586" y1="20261" x2="87931" y2="11765"/>
                        <a14:foregroundMark x1="91379" y1="43791" x2="87500" y2="47712"/>
                        <a14:foregroundMark x1="87500" y1="48366" x2="91379" y2="56209"/>
                        <a14:foregroundMark x1="90517" y1="62092" x2="98707" y2="66013"/>
                        <a14:foregroundMark x1="93103" y1="75163" x2="99569" y2="75163"/>
                        <a14:foregroundMark x1="94828" y1="77778" x2="98707" y2="8169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0001" y="5406909"/>
            <a:ext cx="2209800" cy="145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00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effectLst/>
              </a:rPr>
              <a:t>PERDITE NEL PASSAGGIO DA ENERGIA LORDA AD ENERGIA NETTA</a:t>
            </a:r>
            <a:endParaRPr lang="it-IT" sz="3200" dirty="0">
              <a:effectLst/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7085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49852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/>
              <a:t>A </a:t>
            </a:r>
            <a:r>
              <a:rPr lang="it-IT" dirty="0"/>
              <a:t>sua volta l’Energia netta sarà utilizzata come:</a:t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Energia </a:t>
            </a:r>
            <a:r>
              <a:rPr lang="it-IT" b="1" dirty="0">
                <a:solidFill>
                  <a:srgbClr val="FF0000"/>
                </a:solidFill>
              </a:rPr>
              <a:t>di mantenimento</a:t>
            </a:r>
            <a:r>
              <a:rPr lang="it-IT" dirty="0"/>
              <a:t>, </a:t>
            </a:r>
            <a:r>
              <a:rPr lang="it-IT" u="sng" dirty="0"/>
              <a:t>ovvero consumata durante i processi vitali dell’animale (respirazione, circolazione, secrezione ghiandolare, tono muscolare), durante il lavoro muscolare dei movimenti spontanei e durante i processi di termoregolazione</a:t>
            </a:r>
            <a:r>
              <a:rPr lang="it-IT" dirty="0"/>
              <a:t>;</a:t>
            </a:r>
          </a:p>
          <a:p>
            <a:r>
              <a:rPr lang="it-IT" dirty="0">
                <a:solidFill>
                  <a:srgbClr val="FFFF00"/>
                </a:solidFill>
              </a:rPr>
              <a:t>Energia di gravidanza</a:t>
            </a:r>
            <a:r>
              <a:rPr lang="it-IT" dirty="0"/>
              <a:t>, </a:t>
            </a:r>
            <a:r>
              <a:rPr lang="it-IT" u="sng" dirty="0"/>
              <a:t>utilizzata per gli invogli ed i fluidi fetali, per l’accrescimento del feto stesso e lo sviluppo nella madre di utero e mammella</a:t>
            </a:r>
            <a:r>
              <a:rPr lang="it-IT" dirty="0"/>
              <a:t>;</a:t>
            </a:r>
          </a:p>
          <a:p>
            <a:r>
              <a:rPr lang="it-IT" dirty="0">
                <a:solidFill>
                  <a:srgbClr val="FFC000"/>
                </a:solidFill>
              </a:rPr>
              <a:t>Energia di accrescimento</a:t>
            </a:r>
            <a:r>
              <a:rPr lang="it-IT" dirty="0"/>
              <a:t>, </a:t>
            </a:r>
            <a:r>
              <a:rPr lang="it-IT" u="sng" dirty="0"/>
              <a:t>usata per soddisfare le esigenze legate all’accrescimento ponderale dell’animale </a:t>
            </a:r>
            <a:r>
              <a:rPr lang="it-IT" dirty="0"/>
              <a:t>;</a:t>
            </a:r>
          </a:p>
          <a:p>
            <a:r>
              <a:rPr lang="it-IT" b="1" dirty="0">
                <a:solidFill>
                  <a:srgbClr val="FF66FF"/>
                </a:solidFill>
              </a:rPr>
              <a:t>Energia di lattazione</a:t>
            </a:r>
            <a:r>
              <a:rPr lang="it-IT" dirty="0"/>
              <a:t>, </a:t>
            </a:r>
            <a:r>
              <a:rPr lang="it-IT" u="sng" dirty="0"/>
              <a:t>necessaria per sopperire ai dispendi relativi alla produzione di latte, strettamente correlati alla composizione in grassi e proteine</a:t>
            </a:r>
            <a:r>
              <a:rPr lang="it-IT" dirty="0"/>
              <a:t>;</a:t>
            </a:r>
          </a:p>
          <a:p>
            <a:r>
              <a:rPr lang="it-IT" dirty="0">
                <a:solidFill>
                  <a:srgbClr val="92D050"/>
                </a:solidFill>
              </a:rPr>
              <a:t>Energia di prestazione dinamica</a:t>
            </a:r>
            <a:r>
              <a:rPr lang="it-IT" dirty="0"/>
              <a:t>, </a:t>
            </a:r>
            <a:r>
              <a:rPr lang="it-IT" u="sng" dirty="0"/>
              <a:t>necessaria per sopperire ai fabbisogni legati alle prestazioni del soggetto (corsa, traino, lavoro)</a:t>
            </a:r>
            <a:r>
              <a:rPr lang="it-IT" dirty="0"/>
              <a:t>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7747500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i="1" dirty="0" smtClean="0"/>
              <a:t/>
            </a:r>
            <a:br>
              <a:rPr lang="it-IT" i="1" dirty="0" smtClean="0"/>
            </a:br>
            <a:r>
              <a:rPr lang="it-IT" i="1" dirty="0" smtClean="0"/>
              <a:t>VALORE </a:t>
            </a:r>
            <a:r>
              <a:rPr lang="it-IT" i="1" dirty="0"/>
              <a:t>NUTRITIVO DEGLI ALIMENTI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3528" y="1844824"/>
            <a:ext cx="8229600" cy="4709160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endParaRPr lang="it-IT" sz="4000" dirty="0"/>
          </a:p>
          <a:p>
            <a:pPr marL="137160" indent="0" algn="ctr">
              <a:buNone/>
            </a:pPr>
            <a:r>
              <a:rPr lang="it-IT" sz="4000" dirty="0" smtClean="0"/>
              <a:t>Il </a:t>
            </a:r>
            <a:r>
              <a:rPr lang="it-IT" sz="4000" dirty="0"/>
              <a:t>valore nutritivo di un alimento è la sua attitudine quantitativa a fornire al soggetto che lo assume i principi nutritivi e l’energia utilizzabili per il mantenimento e la produzione.</a:t>
            </a:r>
          </a:p>
          <a:p>
            <a:endParaRPr lang="it-IT" dirty="0"/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124744"/>
            <a:ext cx="1905000" cy="1238250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915194"/>
            <a:ext cx="1892300" cy="165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6723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1143000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it-IT" sz="3200" u="sng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Per questo il valore nutritivo di ogni alimento non è un valore assoluto, ma sempre relativo.</a:t>
            </a:r>
            <a:r>
              <a:rPr lang="it-IT" sz="2800" u="sng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</a:t>
            </a:r>
            <a:r>
              <a:rPr lang="it-IT" sz="28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it-IT" sz="2800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it-IT" sz="280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137160" indent="0">
              <a:buNone/>
            </a:pPr>
            <a:endParaRPr lang="it-IT" dirty="0" smtClean="0"/>
          </a:p>
          <a:p>
            <a:pPr marL="137160" indent="0">
              <a:buNone/>
            </a:pPr>
            <a:r>
              <a:rPr lang="it-IT" dirty="0" smtClean="0"/>
              <a:t>Varie </a:t>
            </a:r>
            <a:r>
              <a:rPr lang="it-IT" dirty="0"/>
              <a:t>scuole zootecniche nel corso dell’ultimo secolo si sono occupate di trovare un’unità di misura che riuscisse a rendere confrontabili fra loro i vari alimenti.</a:t>
            </a:r>
          </a:p>
          <a:p>
            <a:pPr marL="137160" indent="0">
              <a:buNone/>
            </a:pPr>
            <a:r>
              <a:rPr lang="it-IT" dirty="0">
                <a:solidFill>
                  <a:srgbClr val="FFC000"/>
                </a:solidFill>
              </a:rPr>
              <a:t>Il metodo oggi più usato in Europa è quello delle Unità Foraggere, che assume come unità di misura il potere nutritivo di 1Kg di granella d’orzo.</a:t>
            </a:r>
          </a:p>
          <a:p>
            <a:pPr marL="137160" indent="0">
              <a:buNone/>
            </a:pPr>
            <a:r>
              <a:rPr lang="it-IT" dirty="0"/>
              <a:t>Vengono presi pertanto in considerazione i valori di efficienza produttiva dei vari alimenti, senza tener conto della loro composizione chimica.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132749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tice">
  <a:themeElements>
    <a:clrScheme name="Composito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Vertice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Vert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94</TotalTime>
  <Words>524</Words>
  <Application>Microsoft Office PowerPoint</Application>
  <PresentationFormat>Presentazione su schermo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12</vt:i4>
      </vt:variant>
    </vt:vector>
  </HeadingPairs>
  <TitlesOfParts>
    <vt:vector size="13" baseType="lpstr">
      <vt:lpstr>Vertice</vt:lpstr>
      <vt:lpstr>Alimentazione e nutrizione </vt:lpstr>
      <vt:lpstr> Utilizzazione  dell’energia dell’alimento </vt:lpstr>
      <vt:lpstr>Presentazione standard di PowerPoint</vt:lpstr>
      <vt:lpstr>Presentazione standard di PowerPoint</vt:lpstr>
      <vt:lpstr>Presentazione standard di PowerPoint</vt:lpstr>
      <vt:lpstr>PERDITE NEL PASSAGGIO DA ENERGIA LORDA AD ENERGIA NETTA</vt:lpstr>
      <vt:lpstr> A sua volta l’Energia netta sarà utilizzata come: </vt:lpstr>
      <vt:lpstr> VALORE NUTRITIVO DEGLI ALIMENTI </vt:lpstr>
      <vt:lpstr>Per questo il valore nutritivo di ogni alimento non è un valore assoluto, ma sempre relativo.   </vt:lpstr>
      <vt:lpstr>U.F.L – Unità Foraggera Latte  Equivale al potere nutritivo di 1 Kg di granella d’orzo che, somministrato a vacche in lattazione, fornisce 1700 Kcal circa e permette la produzione di 2,33 l di latte al 4% di grasso. </vt:lpstr>
      <vt:lpstr>U.F.C – Unità Foraggera Carne Equivale al potere nutritivo di 1 Kg di granella d’orzo che fornisce 1.820 Kcal per il mantenimento e l’accrescimento di animali all’ingrasso.  </vt:lpstr>
      <vt:lpstr>Presentazione standard di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Alimentazione e nutrizione </dc:title>
  <dc:creator>Mamma</dc:creator>
  <cp:lastModifiedBy>Mamma</cp:lastModifiedBy>
  <cp:revision>13</cp:revision>
  <dcterms:created xsi:type="dcterms:W3CDTF">2011-09-18T17:33:24Z</dcterms:created>
  <dcterms:modified xsi:type="dcterms:W3CDTF">2011-09-18T20:22:55Z</dcterms:modified>
</cp:coreProperties>
</file>